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Helperbit, Legambiente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“Base di dati distribuita”</a:t>
            </a:r>
            <a:br>
              <a:rPr lang="it"/>
            </a:br>
            <a:r>
              <a:rPr lang="it"/>
              <a:t>Accennare alla distinzione tra modello centralizzato VS decentralizzato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Elementi grafici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“</a:t>
            </a:r>
            <a:br>
              <a:rPr lang="it"/>
            </a:br>
            <a:r>
              <a:rPr lang="it"/>
              <a:t>e </a:t>
            </a:r>
            <a:r>
              <a:rPr lang="it"/>
              <a:t>qual</a:t>
            </a:r>
            <a:r>
              <a:rPr lang="it"/>
              <a:t> è il processo che porta all’aggiunta di nuovi blocchi? </a:t>
            </a:r>
            <a:br>
              <a:rPr lang="it"/>
            </a:br>
            <a:r>
              <a:rPr lang="it"/>
              <a:t>Il Mining, ovvero l’esecuzione di un algoritmo che regola l’inserimento di un nuovo blocco nella catena.</a:t>
            </a:r>
            <a:br>
              <a:rPr lang="it"/>
            </a:br>
            <a:r>
              <a:rPr lang="it"/>
              <a:t>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lisk: introdurre lisk, introdurre il dpos, enunciare le feature tecniche di spicco, presentare (con una cronostoria), gli sviluppi in corso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liskHQ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King of DPOS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8"/>
            <a:ext cx="85206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Breve introduzione all’ecosistema </a:t>
            </a:r>
            <a:r>
              <a:rPr b="1" lang="it">
                <a:solidFill>
                  <a:schemeClr val="accent3"/>
                </a:solidFill>
              </a:rPr>
              <a:t>Blockchain</a:t>
            </a:r>
            <a:r>
              <a:rPr lang="it"/>
              <a:t> ed approfondimento su </a:t>
            </a:r>
            <a:r>
              <a:rPr b="1" lang="it">
                <a:solidFill>
                  <a:schemeClr val="accent3"/>
                </a:solidFill>
              </a:rPr>
              <a:t>Lisk</a:t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Remo Bonfante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24/01/18 Roma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intro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421850"/>
            <a:ext cx="85206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Framework per App Decentralizzate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Sviluppato interamente in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</a:t>
            </a:r>
            <a:r>
              <a:rPr b="1" lang="it" sz="2400"/>
              <a:t>POS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API </a:t>
            </a:r>
            <a:r>
              <a:rPr b="1" lang="it" sz="2400"/>
              <a:t>&amp;</a:t>
            </a:r>
            <a:r>
              <a:rPr b="1" lang="it" sz="2400">
                <a:solidFill>
                  <a:schemeClr val="accent3"/>
                </a:solidFill>
              </a:rPr>
              <a:t> SideChains</a:t>
            </a:r>
            <a:r>
              <a:rPr b="1" lang="it" sz="2400"/>
              <a:t> &amp; </a:t>
            </a:r>
            <a:r>
              <a:rPr b="1" lang="it" sz="2400">
                <a:solidFill>
                  <a:schemeClr val="accent3"/>
                </a:solidFill>
              </a:rPr>
              <a:t>SDK</a:t>
            </a:r>
            <a:endParaRPr/>
          </a:p>
        </p:txBody>
      </p:sp>
      <p:cxnSp>
        <p:nvCxnSpPr>
          <p:cNvPr id="135" name="Shape 135"/>
          <p:cNvCxnSpPr/>
          <p:nvPr/>
        </p:nvCxnSpPr>
        <p:spPr>
          <a:xfrm flipH="1" rot="10800000">
            <a:off x="2646900" y="19781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js &amp; open source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 2017 </a:t>
            </a:r>
            <a:r>
              <a:rPr b="1" lang="it" sz="2400">
                <a:solidFill>
                  <a:schemeClr val="accent3"/>
                </a:solidFill>
              </a:rPr>
              <a:t>Stack Overflow</a:t>
            </a:r>
            <a:r>
              <a:rPr b="1" lang="it" sz="2400"/>
              <a:t> Developer Survey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Most popular language?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 u="sng">
                <a:solidFill>
                  <a:schemeClr val="hlink"/>
                </a:solidFill>
                <a:hlinkClick r:id="rId3"/>
              </a:rPr>
              <a:t>https://github.com/liskHQ</a:t>
            </a:r>
            <a:endParaRPr b="1" sz="2400"/>
          </a:p>
          <a:p>
            <a:pPr indent="-342900" lvl="0" marL="457200" rtl="0" algn="ctr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b="1" lang="it"/>
              <a:t>innumerevoli repository di tool di monitoraggio etc.</a:t>
            </a:r>
            <a:endParaRPr b="1"/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2799300" y="22067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nodo, wallet &amp; API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 “Simple and Ready to use”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VPS</a:t>
            </a:r>
            <a:r>
              <a:rPr b="1" lang="it" sz="2400">
                <a:solidFill>
                  <a:schemeClr val="accent3"/>
                </a:solidFill>
              </a:rPr>
              <a:t> 2-4GB RAM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lang="it"/>
              <a:t>e</a:t>
            </a:r>
            <a:r>
              <a:rPr lang="it"/>
              <a:t> </a:t>
            </a:r>
            <a:r>
              <a:rPr b="1" lang="it" sz="2400">
                <a:solidFill>
                  <a:schemeClr val="accent3"/>
                </a:solidFill>
              </a:rPr>
              <a:t>2VCPU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Nodo Autoinstallante </a:t>
            </a:r>
            <a:r>
              <a:rPr lang="it" sz="2400"/>
              <a:t>(“bash is lovely”)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Moltissime </a:t>
            </a:r>
            <a:r>
              <a:rPr b="1" lang="it" sz="2400">
                <a:solidFill>
                  <a:schemeClr val="accent3"/>
                </a:solidFill>
              </a:rPr>
              <a:t>API </a:t>
            </a:r>
            <a:r>
              <a:rPr b="1" lang="it" sz="2400"/>
              <a:t>per comunicare col nodo e la Blockchain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2400"/>
              <a:t>(e.g “http(s)://ip:8000/api/loader/status/sync”)</a:t>
            </a:r>
            <a:endParaRPr b="1" sz="2400"/>
          </a:p>
        </p:txBody>
      </p:sp>
      <p:cxnSp>
        <p:nvCxnSpPr>
          <p:cNvPr id="149" name="Shape 149"/>
          <p:cNvCxnSpPr/>
          <p:nvPr/>
        </p:nvCxnSpPr>
        <p:spPr>
          <a:xfrm flipH="1" rot="10800000">
            <a:off x="2799300" y="22067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DPOS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Delegate</a:t>
            </a:r>
            <a:r>
              <a:rPr b="1" lang="it" sz="2400"/>
              <a:t> Proof of Stake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network composto da</a:t>
            </a:r>
            <a:r>
              <a:rPr b="1" lang="it" sz="2400">
                <a:solidFill>
                  <a:schemeClr val="accent3"/>
                </a:solidFill>
              </a:rPr>
              <a:t> 1639 </a:t>
            </a:r>
            <a:r>
              <a:rPr lang="it"/>
              <a:t>nodi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439 </a:t>
            </a:r>
            <a:r>
              <a:rPr lang="it"/>
              <a:t>nodi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Delegati </a:t>
            </a:r>
            <a:r>
              <a:rPr b="1" lang="it"/>
              <a:t>attori adibiti alla forgiatura ordinati per rank votati dalla community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delegati al forging </a:t>
            </a:r>
            <a:r>
              <a:rPr b="1" lang="it" sz="2400">
                <a:solidFill>
                  <a:schemeClr val="accent3"/>
                </a:solidFill>
              </a:rPr>
              <a:t>101 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Shape 156"/>
          <p:cNvCxnSpPr/>
          <p:nvPr/>
        </p:nvCxnSpPr>
        <p:spPr>
          <a:xfrm flipH="1" rot="10800000">
            <a:off x="2799300" y="22067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Sistema di </a:t>
            </a:r>
            <a:r>
              <a:rPr b="1" lang="it" sz="2400">
                <a:solidFill>
                  <a:schemeClr val="accent3"/>
                </a:solidFill>
              </a:rPr>
              <a:t>Votazione </a:t>
            </a:r>
            <a:r>
              <a:rPr b="1" lang="it" sz="2400"/>
              <a:t>e specifiche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b="1" lang="it"/>
              <a:t>x </a:t>
            </a:r>
            <a:r>
              <a:rPr b="1" lang="it" sz="2400"/>
              <a:t>33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Forging </a:t>
            </a:r>
            <a:r>
              <a:rPr b="1" lang="it" sz="2400"/>
              <a:t>&amp; </a:t>
            </a:r>
            <a:r>
              <a:rPr b="1" lang="it" sz="2400">
                <a:solidFill>
                  <a:schemeClr val="accent3"/>
                </a:solidFill>
              </a:rPr>
              <a:t>Reward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Delegate Round /</a:t>
            </a:r>
            <a:r>
              <a:rPr b="1" lang="it" sz="2400">
                <a:solidFill>
                  <a:schemeClr val="accent3"/>
                </a:solidFill>
              </a:rPr>
              <a:t> 10 sec</a:t>
            </a:r>
            <a:r>
              <a:rPr b="1" lang="it" sz="2400"/>
              <a:t> per Blocco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>
                <a:solidFill>
                  <a:schemeClr val="accent3"/>
                </a:solidFill>
              </a:rPr>
              <a:t>5 LSK</a:t>
            </a:r>
            <a:r>
              <a:rPr b="1" lang="it" sz="2400"/>
              <a:t> </a:t>
            </a:r>
            <a:r>
              <a:rPr lang="it" sz="1400"/>
              <a:t>1 anno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4 LSK</a:t>
            </a:r>
            <a:r>
              <a:rPr b="1" lang="it" sz="2400"/>
              <a:t> </a:t>
            </a:r>
            <a:r>
              <a:rPr lang="it" sz="1400"/>
              <a:t>2 anno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3 LSK</a:t>
            </a:r>
            <a:r>
              <a:rPr b="1" lang="it" sz="2400"/>
              <a:t> </a:t>
            </a:r>
            <a:r>
              <a:rPr lang="it" sz="1400"/>
              <a:t>3 anno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2 LSK</a:t>
            </a:r>
            <a:r>
              <a:rPr b="1" lang="it" sz="2400"/>
              <a:t> </a:t>
            </a:r>
            <a:r>
              <a:rPr lang="it" sz="1400"/>
              <a:t>4 anno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lang="it" sz="1400"/>
              <a:t>dal quinto in poi</a:t>
            </a:r>
            <a:endParaRPr sz="1400"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DPOS</a:t>
            </a:r>
            <a:endParaRPr/>
          </a:p>
        </p:txBody>
      </p:sp>
      <p:cxnSp>
        <p:nvCxnSpPr>
          <p:cNvPr id="163" name="Shape 163"/>
          <p:cNvCxnSpPr/>
          <p:nvPr/>
        </p:nvCxnSpPr>
        <p:spPr>
          <a:xfrm flipH="1" rot="10800000">
            <a:off x="2799300" y="20543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attori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83100" y="1536150"/>
            <a:ext cx="27354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Utente</a:t>
            </a:r>
            <a:r>
              <a:rPr b="1" lang="it" sz="2400"/>
              <a:t> Comune </a:t>
            </a:r>
            <a:r>
              <a:rPr b="1" lang="it" sz="2400"/>
              <a:t> </a:t>
            </a:r>
            <a:endParaRPr b="1"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Merchant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Utilizzatore di BApps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446213" y="1517100"/>
            <a:ext cx="24195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Delegato</a:t>
            </a:r>
            <a:r>
              <a:rPr b="1" lang="it" sz="2400"/>
              <a:t>  </a:t>
            </a:r>
            <a:endParaRPr b="1"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Responsabile del network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Sys admin / Dev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Attore delegato alla forgiatura di</a:t>
            </a:r>
            <a:r>
              <a:rPr b="1" lang="it"/>
              <a:t> Lisk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437063" y="1507575"/>
            <a:ext cx="24195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Developer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Utilizzo API / SDK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Sviluppatore di App e servizi intorno alla blockchain</a:t>
            </a:r>
            <a:endParaRPr/>
          </a:p>
        </p:txBody>
      </p:sp>
      <p:cxnSp>
        <p:nvCxnSpPr>
          <p:cNvPr id="172" name="Shape 172"/>
          <p:cNvCxnSpPr/>
          <p:nvPr/>
        </p:nvCxnSpPr>
        <p:spPr>
          <a:xfrm>
            <a:off x="30850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Shape 173"/>
          <p:cNvCxnSpPr/>
          <p:nvPr/>
        </p:nvCxnSpPr>
        <p:spPr>
          <a:xfrm>
            <a:off x="62092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Versione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b="1" lang="it" sz="2400"/>
              <a:t>attuale </a:t>
            </a:r>
            <a:r>
              <a:rPr lang="it"/>
              <a:t>(+ 1 versione)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versione </a:t>
            </a:r>
            <a:r>
              <a:rPr b="1" lang="it" sz="2400">
                <a:solidFill>
                  <a:schemeClr val="accent3"/>
                </a:solidFill>
              </a:rPr>
              <a:t>0.9.11 </a:t>
            </a:r>
            <a:r>
              <a:rPr lang="it"/>
              <a:t>su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lang="it"/>
              <a:t>versione </a:t>
            </a:r>
            <a:r>
              <a:rPr b="1" lang="it" sz="2400">
                <a:solidFill>
                  <a:schemeClr val="accent3"/>
                </a:solidFill>
              </a:rPr>
              <a:t>0.8.0a </a:t>
            </a:r>
            <a:r>
              <a:rPr lang="it"/>
              <a:t>su</a:t>
            </a:r>
            <a:r>
              <a:rPr b="1" lang="it" sz="2400">
                <a:solidFill>
                  <a:schemeClr val="accent3"/>
                </a:solidFill>
              </a:rPr>
              <a:t> Testnet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2017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 sz="2400"/>
              <a:t>Forging </a:t>
            </a:r>
            <a:r>
              <a:rPr b="1" lang="it" sz="2400">
                <a:solidFill>
                  <a:schemeClr val="accent3"/>
                </a:solidFill>
              </a:rPr>
              <a:t>Community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Foundation</a:t>
            </a:r>
            <a:r>
              <a:rPr b="1" lang="it" sz="2400"/>
              <a:t>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&lt;</a:t>
            </a:r>
            <a:r>
              <a:rPr b="1" lang="it" sz="2400"/>
              <a:t>/Code Improvements</a:t>
            </a:r>
            <a:r>
              <a:rPr b="1" lang="it" sz="2400">
                <a:solidFill>
                  <a:schemeClr val="accent3"/>
                </a:solidFill>
              </a:rPr>
              <a:t>&gt;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development</a:t>
            </a:r>
            <a:endParaRPr/>
          </a:p>
        </p:txBody>
      </p:sp>
      <p:cxnSp>
        <p:nvCxnSpPr>
          <p:cNvPr id="180" name="Shape 180"/>
          <p:cNvCxnSpPr/>
          <p:nvPr/>
        </p:nvCxnSpPr>
        <p:spPr>
          <a:xfrm flipH="1" rot="10800000">
            <a:off x="2799300" y="20543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235500" y="1250550"/>
            <a:ext cx="8520600" cy="3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Lisk</a:t>
            </a:r>
            <a:r>
              <a:rPr b="1" lang="it" sz="2400">
                <a:solidFill>
                  <a:schemeClr val="accent3"/>
                </a:solidFill>
              </a:rPr>
              <a:t>JS 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FF"/>
                </a:highlight>
              </a:rPr>
              <a:t>The Lisk-JS library now contains an </a:t>
            </a:r>
            <a:r>
              <a:rPr b="1" lang="it">
                <a:solidFill>
                  <a:schemeClr val="accent3"/>
                </a:solidFill>
                <a:highlight>
                  <a:srgbClr val="FFFFFF"/>
                </a:highlight>
              </a:rPr>
              <a:t>API Wrapper</a:t>
            </a:r>
            <a:r>
              <a:rPr lang="it">
                <a:highlight>
                  <a:srgbClr val="FFFFFF"/>
                </a:highlight>
              </a:rPr>
              <a:t>, cryptographic tools, helper functions for and</a:t>
            </a:r>
            <a:r>
              <a:rPr lang="it" sz="900">
                <a:solidFill>
                  <a:srgbClr val="586069"/>
                </a:solidFill>
                <a:highlight>
                  <a:srgbClr val="FFFFFF"/>
                </a:highlight>
              </a:rPr>
              <a:t> </a:t>
            </a:r>
            <a:r>
              <a:rPr lang="it">
                <a:solidFill>
                  <a:srgbClr val="586069"/>
                </a:solidFill>
                <a:highlight>
                  <a:srgbClr val="FFFFFF"/>
                </a:highlight>
              </a:rPr>
              <a:t>function for sending Lisk transactions from the client or server</a:t>
            </a:r>
            <a:r>
              <a:rPr lang="it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Lisk</a:t>
            </a:r>
            <a:r>
              <a:rPr b="1" lang="it" sz="2400">
                <a:solidFill>
                  <a:schemeClr val="accent3"/>
                </a:solidFill>
              </a:rPr>
              <a:t> Nano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86069"/>
                </a:solidFill>
                <a:highlight>
                  <a:srgbClr val="FFFFFF"/>
                </a:highlight>
              </a:rPr>
              <a:t>Client minimale multiplatform</a:t>
            </a:r>
            <a:endParaRPr>
              <a:solidFill>
                <a:srgbClr val="58606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Lisk</a:t>
            </a:r>
            <a:r>
              <a:rPr b="1" lang="it" sz="2400">
                <a:solidFill>
                  <a:schemeClr val="accent3"/>
                </a:solidFill>
              </a:rPr>
              <a:t>Y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86069"/>
                </a:solidFill>
                <a:highlight>
                  <a:srgbClr val="FFFFFF"/>
                </a:highlight>
              </a:rPr>
              <a:t>Interfaccia da riga di comando</a:t>
            </a:r>
            <a:endParaRPr>
              <a:solidFill>
                <a:srgbClr val="58606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accent3"/>
              </a:solidFill>
            </a:endParaRP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sidechains, BAPPs &amp; SDK</a:t>
            </a:r>
            <a:endParaRPr/>
          </a:p>
        </p:txBody>
      </p:sp>
      <p:cxnSp>
        <p:nvCxnSpPr>
          <p:cNvPr id="187" name="Shape 187"/>
          <p:cNvCxnSpPr/>
          <p:nvPr/>
        </p:nvCxnSpPr>
        <p:spPr>
          <a:xfrm flipH="1" rot="10800000">
            <a:off x="2646900" y="27126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Shape 188"/>
          <p:cNvCxnSpPr/>
          <p:nvPr/>
        </p:nvCxnSpPr>
        <p:spPr>
          <a:xfrm flipH="1" rot="10800000">
            <a:off x="2646900" y="38556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929750"/>
            <a:ext cx="85206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200">
                <a:solidFill>
                  <a:schemeClr val="accent3"/>
                </a:solidFill>
              </a:rPr>
              <a:t>2018</a:t>
            </a:r>
            <a:endParaRPr b="1" sz="7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“Lisk is growing faster!”</a:t>
            </a:r>
            <a:endParaRPr b="1" sz="7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243675" y="1202575"/>
            <a:ext cx="85206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Lisk</a:t>
            </a:r>
            <a:r>
              <a:rPr b="1" lang="it" sz="3000">
                <a:solidFill>
                  <a:schemeClr val="accent3"/>
                </a:solidFill>
              </a:rPr>
              <a:t> Rebrand</a:t>
            </a:r>
            <a:r>
              <a:rPr b="1" lang="it" sz="3000">
                <a:solidFill>
                  <a:schemeClr val="accent3"/>
                </a:solidFill>
              </a:rPr>
              <a:t> </a:t>
            </a:r>
            <a:r>
              <a:rPr b="1" lang="it" sz="1400"/>
              <a:t>28/03/17</a:t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>
                <a:solidFill>
                  <a:schemeClr val="accent3"/>
                </a:solidFill>
                <a:highlight>
                  <a:srgbClr val="FFFFFF"/>
                </a:highlight>
              </a:rPr>
              <a:t>TAIKONAUTEN</a:t>
            </a:r>
            <a:r>
              <a:rPr b="1" lang="it">
                <a:highlight>
                  <a:srgbClr val="FFFFFF"/>
                </a:highlight>
              </a:rPr>
              <a:t> AGENCY </a:t>
            </a:r>
            <a:r>
              <a:rPr lang="it" sz="1400">
                <a:highlight>
                  <a:srgbClr val="FFFFFF"/>
                </a:highlight>
              </a:rPr>
              <a:t>(https://www.taikonauten.com/)</a:t>
            </a:r>
            <a:endParaRPr sz="1400"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sidechains, BAPPs &amp; SDK</a:t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 flipH="1" rot="10800000">
            <a:off x="2655075" y="1758827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1-et11-LEyYkWtuiyMGadYTw.jpe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75" y="2554151"/>
            <a:ext cx="5612800" cy="2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Blockchain &amp; Bitcoin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“</a:t>
            </a:r>
            <a:r>
              <a:rPr b="1" lang="it" sz="2400">
                <a:solidFill>
                  <a:schemeClr val="accent3"/>
                </a:solidFill>
              </a:rPr>
              <a:t>Blockchain Branches</a:t>
            </a:r>
            <a:r>
              <a:rPr b="1" lang="it" sz="2400"/>
              <a:t>”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  <a:endParaRPr/>
          </a:p>
        </p:txBody>
      </p:sp>
      <p:cxnSp>
        <p:nvCxnSpPr>
          <p:cNvPr id="209" name="Shape 209"/>
          <p:cNvCxnSpPr/>
          <p:nvPr/>
        </p:nvCxnSpPr>
        <p:spPr>
          <a:xfrm flipH="1" rot="10800000">
            <a:off x="2646900" y="20543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1-Hpm8pdFndHGcj8iQbyCfgQ.jpe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88" y="2340000"/>
            <a:ext cx="6349425" cy="2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235500" y="2003950"/>
            <a:ext cx="85206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Blockchain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b="1" lang="it" sz="2400"/>
              <a:t>Applications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attualmente </a:t>
            </a:r>
            <a:r>
              <a:rPr b="1" lang="it" sz="2400">
                <a:solidFill>
                  <a:schemeClr val="accent3"/>
                </a:solidFill>
              </a:rPr>
              <a:t>diverse proposte </a:t>
            </a:r>
            <a:r>
              <a:rPr b="1" lang="it" sz="2400"/>
              <a:t>e </a:t>
            </a:r>
            <a:r>
              <a:rPr b="1" lang="it" sz="2400">
                <a:solidFill>
                  <a:schemeClr val="accent3"/>
                </a:solidFill>
              </a:rPr>
              <a:t>concepts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 sz="2400"/>
              <a:t>fruibili sul sito di Lisk</a:t>
            </a:r>
            <a:r>
              <a:rPr b="1" lang="it" sz="2400">
                <a:solidFill>
                  <a:schemeClr val="accent3"/>
                </a:solidFill>
              </a:rPr>
              <a:t> lisk.io</a:t>
            </a:r>
            <a:endParaRPr sz="1400"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  <a:endParaRPr/>
          </a:p>
        </p:txBody>
      </p:sp>
      <p:cxnSp>
        <p:nvCxnSpPr>
          <p:cNvPr id="217" name="Shape 217"/>
          <p:cNvCxnSpPr/>
          <p:nvPr/>
        </p:nvCxnSpPr>
        <p:spPr>
          <a:xfrm flipH="1" rot="10800000">
            <a:off x="2646900" y="25602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90250" y="526350"/>
            <a:ext cx="837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Community &amp;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LIG - Lisk Italian Group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Lisk Channels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Lisk Website</a:t>
            </a:r>
            <a:r>
              <a:rPr b="1" lang="it" sz="2400"/>
              <a:t> chat.lisk.io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Lisk Chat</a:t>
            </a:r>
            <a:r>
              <a:rPr b="1" lang="it" sz="2400"/>
              <a:t> </a:t>
            </a:r>
            <a:r>
              <a:rPr b="1" lang="it" sz="2400"/>
              <a:t>chat.lisk.io </a:t>
            </a:r>
            <a:r>
              <a:rPr lang="it" sz="2400"/>
              <a:t>superati i </a:t>
            </a:r>
            <a:r>
              <a:rPr b="1" lang="it" sz="2400">
                <a:solidFill>
                  <a:schemeClr val="accent3"/>
                </a:solidFill>
              </a:rPr>
              <a:t>3K</a:t>
            </a:r>
            <a:r>
              <a:rPr lang="it" sz="2400"/>
              <a:t> </a:t>
            </a:r>
            <a:r>
              <a:rPr b="1" lang="it" sz="2400"/>
              <a:t>users </a:t>
            </a:r>
            <a:r>
              <a:rPr lang="it" sz="2400"/>
              <a:t>registrati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Lisk Forum</a:t>
            </a:r>
            <a:r>
              <a:rPr b="1" lang="it" sz="2400"/>
              <a:t> forum.lisk.io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Lisk Blog</a:t>
            </a:r>
            <a:r>
              <a:rPr b="1" lang="it" sz="2400"/>
              <a:t> blog.lisk.io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/>
              <a:t>non mancano twitter, facebook and youtube </a:t>
            </a:r>
            <a:endParaRPr b="1" sz="1400"/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community</a:t>
            </a:r>
            <a:endParaRPr/>
          </a:p>
        </p:txBody>
      </p:sp>
      <p:cxnSp>
        <p:nvCxnSpPr>
          <p:cNvPr id="229" name="Shape 229"/>
          <p:cNvCxnSpPr/>
          <p:nvPr/>
        </p:nvCxnSpPr>
        <p:spPr>
          <a:xfrm flipH="1" rot="10800000">
            <a:off x="2646900" y="19019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Lisk Tools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Lisk Network</a:t>
            </a:r>
            <a:r>
              <a:rPr b="1" lang="it" sz="2400"/>
              <a:t> </a:t>
            </a:r>
            <a:r>
              <a:rPr b="1" lang="it" sz="2400"/>
              <a:t>explorer.liskwallet.net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Innumerevoli </a:t>
            </a:r>
            <a:r>
              <a:rPr b="1" lang="it" sz="2400">
                <a:solidFill>
                  <a:schemeClr val="accent3"/>
                </a:solidFill>
              </a:rPr>
              <a:t>Guide </a:t>
            </a:r>
            <a:r>
              <a:rPr b="1" lang="it" sz="2400"/>
              <a:t>e strumenti per 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l’installazione e manutenzione di un nodo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sistemi di monitoraggio, telegram bot e molto altro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/>
              <a:t>* tutti gli strumenti sono reperibili sul forum Lisk</a:t>
            </a:r>
            <a:endParaRPr b="1" sz="1400"/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community</a:t>
            </a:r>
            <a:endParaRPr/>
          </a:p>
        </p:txBody>
      </p:sp>
      <p:cxnSp>
        <p:nvCxnSpPr>
          <p:cNvPr id="236" name="Shape 236"/>
          <p:cNvCxnSpPr/>
          <p:nvPr/>
        </p:nvCxnSpPr>
        <p:spPr>
          <a:xfrm flipH="1" rot="10800000">
            <a:off x="2646900" y="19019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507450"/>
            <a:ext cx="85206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Group</a:t>
            </a:r>
            <a:r>
              <a:rPr b="1" lang="it" sz="2400">
                <a:solidFill>
                  <a:schemeClr val="accent3"/>
                </a:solidFill>
              </a:rPr>
              <a:t> Website</a:t>
            </a:r>
            <a:r>
              <a:rPr b="1" lang="it" sz="2400"/>
              <a:t> </a:t>
            </a:r>
            <a:r>
              <a:rPr b="1" lang="it" sz="2400"/>
              <a:t>liskitaliangroup.github.io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10 delegati</a:t>
            </a:r>
            <a:r>
              <a:rPr b="1" lang="it" sz="2400"/>
              <a:t> italiani </a:t>
            </a:r>
            <a:r>
              <a:rPr lang="it" sz="2400"/>
              <a:t>che riversano il proprio impegno in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Dissemination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Coding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FULIG 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www.liskmagazine.com</a:t>
            </a:r>
            <a:endParaRPr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  <a:endParaRPr b="1"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507450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7 contribution</a:t>
            </a:r>
            <a:r>
              <a:rPr b="1" lang="it" sz="2400"/>
              <a:t> a </a:t>
            </a:r>
            <a:r>
              <a:rPr b="1" lang="it" sz="2400">
                <a:solidFill>
                  <a:schemeClr val="accent3"/>
                </a:solidFill>
              </a:rPr>
              <a:t>Lisk</a:t>
            </a:r>
            <a:r>
              <a:rPr b="1" lang="it" sz="2400"/>
              <a:t> core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+ 10 progetti </a:t>
            </a:r>
            <a:r>
              <a:rPr b="1" lang="it" sz="2400"/>
              <a:t>open source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Creazione</a:t>
            </a:r>
            <a:r>
              <a:rPr b="1" lang="it" sz="2400">
                <a:solidFill>
                  <a:schemeClr val="accent3"/>
                </a:solidFill>
              </a:rPr>
              <a:t> di un fondo Multi-signature </a:t>
            </a:r>
            <a:r>
              <a:rPr lang="it" sz="2400"/>
              <a:t>chiamato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per funding di progetti, eventi o iniziative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explorer.liskwallet.net/address/13861531827625059307L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  <a:endParaRPr b="1"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la Blockchain?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533288"/>
            <a:ext cx="8520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>
                <a:highlight>
                  <a:srgbClr val="FFFFFF"/>
                </a:highlight>
              </a:rPr>
              <a:t>REGISTRO DECENTRALIZZATO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 LISTA CRESCENTE DI RECORD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RESISTENTE A MANOMISSIONI</a:t>
            </a:r>
            <a:endParaRPr sz="1400"/>
          </a:p>
        </p:txBody>
      </p:sp>
      <p:pic>
        <p:nvPicPr>
          <p:cNvPr descr="fig2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00" y="2525271"/>
            <a:ext cx="6330399" cy="2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la Blockchain?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Lista di blocchi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 blocchi non sono modificabili dopo che vengono aggiunti alla catena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Utilizzo della crittografia per la messa in sicurezza del sistema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21" y="2540325"/>
            <a:ext cx="6742555" cy="23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la Blockchain?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473150"/>
            <a:ext cx="5945700" cy="26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Nuovi blocchi aggiunti alla catena con un processo denominato </a:t>
            </a:r>
            <a:r>
              <a:rPr b="1" lang="it"/>
              <a:t>mining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Il mining è un processo dispendioso che richiede un numero di risorse crescente col passare del tempo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 miner competono per la creazione del blocco successivo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 miner ricevono un compenso per ogni blocco minato</a:t>
            </a:r>
            <a:endParaRPr/>
          </a:p>
        </p:txBody>
      </p:sp>
      <p:pic>
        <p:nvPicPr>
          <p:cNvPr descr="Miner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75" y="1879525"/>
            <a:ext cx="1580375" cy="2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“On top” alla Blockchain</a:t>
            </a:r>
            <a:r>
              <a:rPr lang="it"/>
              <a:t>?</a:t>
            </a:r>
            <a:endParaRPr/>
          </a:p>
        </p:txBody>
      </p:sp>
      <p:pic>
        <p:nvPicPr>
          <p:cNvPr descr="Bitcoin_Logo_Horizontal_Dark-4800px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9" y="1440039"/>
            <a:ext cx="1953648" cy="40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LOGO_PORTRAIT_Black_small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88" y="1958528"/>
            <a:ext cx="1953650" cy="1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836425" y="1556550"/>
            <a:ext cx="4268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94825" y="1270125"/>
            <a:ext cx="7772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torj-logo.jp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00" y="3476750"/>
            <a:ext cx="1258200" cy="1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4999675" y="603725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Platforms | Area | Algo</a:t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7941225" y="41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...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780350" y="151630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Moneta elettronica</a:t>
            </a:r>
            <a:endParaRPr sz="1400"/>
          </a:p>
        </p:txBody>
      </p:sp>
      <p:cxnSp>
        <p:nvCxnSpPr>
          <p:cNvPr id="97" name="Shape 97"/>
          <p:cNvCxnSpPr/>
          <p:nvPr/>
        </p:nvCxnSpPr>
        <p:spPr>
          <a:xfrm>
            <a:off x="2704150" y="14892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704150" y="27846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Shape 99"/>
          <p:cNvCxnSpPr/>
          <p:nvPr/>
        </p:nvCxnSpPr>
        <p:spPr>
          <a:xfrm>
            <a:off x="2704150" y="38724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2780350" y="281415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Smart contract</a:t>
            </a:r>
            <a:endParaRPr sz="1400"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780350" y="393155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Decentralized storage</a:t>
            </a:r>
            <a:endParaRPr sz="1400"/>
          </a:p>
        </p:txBody>
      </p:sp>
      <p:cxnSp>
        <p:nvCxnSpPr>
          <p:cNvPr id="102" name="Shape 102"/>
          <p:cNvCxnSpPr/>
          <p:nvPr/>
        </p:nvCxnSpPr>
        <p:spPr>
          <a:xfrm>
            <a:off x="4742500" y="39020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4818700" y="396110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400">
                <a:solidFill>
                  <a:schemeClr val="accent3"/>
                </a:solidFill>
              </a:rPr>
              <a:t>POR</a:t>
            </a:r>
            <a:r>
              <a:rPr b="1" lang="it" sz="1400"/>
              <a:t> </a:t>
            </a:r>
            <a:r>
              <a:rPr lang="it" sz="1400"/>
              <a:t>Proof of Retrievability</a:t>
            </a:r>
            <a:endParaRPr b="1" sz="1400"/>
          </a:p>
        </p:txBody>
      </p:sp>
      <p:cxnSp>
        <p:nvCxnSpPr>
          <p:cNvPr id="104" name="Shape 104"/>
          <p:cNvCxnSpPr/>
          <p:nvPr/>
        </p:nvCxnSpPr>
        <p:spPr>
          <a:xfrm>
            <a:off x="4742500" y="28141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Shape 105"/>
          <p:cNvSpPr txBox="1"/>
          <p:nvPr>
            <p:ph idx="1" type="body"/>
          </p:nvPr>
        </p:nvSpPr>
        <p:spPr>
          <a:xfrm>
            <a:off x="4818700" y="284370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lang="it" sz="1400"/>
              <a:t> (POS) Proof of Work/..Stake</a:t>
            </a:r>
            <a:endParaRPr sz="1400"/>
          </a:p>
        </p:txBody>
      </p:sp>
      <p:cxnSp>
        <p:nvCxnSpPr>
          <p:cNvPr id="106" name="Shape 106"/>
          <p:cNvCxnSpPr/>
          <p:nvPr/>
        </p:nvCxnSpPr>
        <p:spPr>
          <a:xfrm>
            <a:off x="4742500" y="15565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Shape 107"/>
          <p:cNvSpPr txBox="1"/>
          <p:nvPr>
            <p:ph idx="1" type="body"/>
          </p:nvPr>
        </p:nvSpPr>
        <p:spPr>
          <a:xfrm>
            <a:off x="4818700" y="1586100"/>
            <a:ext cx="3335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b="1" lang="it" sz="1400"/>
              <a:t> </a:t>
            </a:r>
            <a:r>
              <a:rPr lang="it" sz="1400"/>
              <a:t>Proof of Work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/>
              <a:t>Lisk!</a:t>
            </a:r>
            <a:endParaRPr sz="7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&amp; DPOS</a:t>
            </a:r>
            <a:endParaRPr sz="6000"/>
          </a:p>
        </p:txBody>
      </p:sp>
      <p:pic>
        <p:nvPicPr>
          <p:cNvPr descr="Lisk_icon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752" y="944625"/>
            <a:ext cx="2195749" cy="32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3"/>
                </a:solidFill>
              </a:rPr>
              <a:t>Lisk - intro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19" name="Shape 119"/>
          <p:cNvSpPr txBox="1"/>
          <p:nvPr>
            <p:ph idx="4294967295" type="body"/>
          </p:nvPr>
        </p:nvSpPr>
        <p:spPr>
          <a:xfrm>
            <a:off x="311700" y="1269450"/>
            <a:ext cx="8520600" cy="3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Alfa Slab One"/>
                <a:ea typeface="Alfa Slab One"/>
                <a:cs typeface="Alfa Slab One"/>
                <a:sym typeface="Alfa Slab One"/>
              </a:rPr>
              <a:t>Gennaio  2016</a:t>
            </a:r>
            <a:endParaRPr b="1" sz="24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Idea</a:t>
            </a:r>
            <a:endParaRPr b="1"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3"/>
                </a:solidFill>
              </a:rPr>
              <a:t>Max Kordek &amp; Oliver Beddows 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3"/>
                </a:solidFill>
              </a:rPr>
              <a:t>formalizzano il progetto</a:t>
            </a:r>
            <a:br>
              <a:rPr b="1" lang="it">
                <a:solidFill>
                  <a:schemeClr val="accent3"/>
                </a:solidFill>
              </a:rPr>
            </a:br>
            <a:br>
              <a:rPr b="1" lang="it">
                <a:solidFill>
                  <a:schemeClr val="accent3"/>
                </a:solidFill>
              </a:rPr>
            </a:br>
            <a:r>
              <a:rPr lang="it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Lisk </a:t>
            </a:r>
            <a:endParaRPr b="1"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accent3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0" y="2034800"/>
            <a:ext cx="1532225" cy="280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280" y="2034807"/>
            <a:ext cx="1532225" cy="280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Lisk - intro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69450"/>
            <a:ext cx="8520600" cy="3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22 Febbraio - 21 Marzo 2016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3"/>
                </a:solidFill>
              </a:rPr>
              <a:t>ICO </a:t>
            </a:r>
            <a:r>
              <a:rPr lang="it"/>
              <a:t>Initial Coin Offering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14,009</a:t>
            </a:r>
            <a:r>
              <a:rPr b="1" lang="it" sz="2400">
                <a:solidFill>
                  <a:schemeClr val="accent3"/>
                </a:solidFill>
              </a:rPr>
              <a:t> BTC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approssimativamente </a:t>
            </a:r>
            <a:r>
              <a:rPr lang="it"/>
              <a:t>ad oggi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2400"/>
              <a:t>126 milioni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€</a:t>
            </a:r>
            <a:endParaRPr b="1" sz="2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>
                <a:solidFill>
                  <a:schemeClr val="accent3"/>
                </a:solidFill>
              </a:rPr>
              <a:t>22,22 $</a:t>
            </a:r>
            <a:r>
              <a:rPr lang="it" sz="1400"/>
              <a:t> per LSK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42,5 MLN $</a:t>
            </a:r>
            <a:r>
              <a:rPr b="1" lang="it" sz="2400"/>
              <a:t> </a:t>
            </a:r>
            <a:r>
              <a:rPr lang="it" sz="1400"/>
              <a:t>volume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2,6 BLN $</a:t>
            </a:r>
            <a:r>
              <a:rPr b="1" lang="it" sz="2400"/>
              <a:t> </a:t>
            </a:r>
            <a:r>
              <a:rPr lang="it" sz="1400"/>
              <a:t>market cap</a:t>
            </a:r>
            <a:endParaRPr b="1" sz="2400">
              <a:solidFill>
                <a:schemeClr val="accent3"/>
              </a:solidFill>
            </a:endParaRPr>
          </a:p>
        </p:txBody>
      </p:sp>
      <p:cxnSp>
        <p:nvCxnSpPr>
          <p:cNvPr id="128" name="Shape 128"/>
          <p:cNvCxnSpPr/>
          <p:nvPr/>
        </p:nvCxnSpPr>
        <p:spPr>
          <a:xfrm flipH="1" rot="10800000">
            <a:off x="2646900" y="1825702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